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6" r:id="rId2"/>
    <p:sldId id="269" r:id="rId3"/>
    <p:sldId id="256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5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5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12DE-1954-406C-B4F4-9717E5FFB967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7911-1123-40C1-849E-6DD31131D94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0E65-06C7-4B7D-BC66-AAA0577A5022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B3E4-6DE6-4654-9B0A-87A4A9CC32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coric\Desktop\pri 5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.kahoot.it/share/istrazujemo-vodu-i-svojstva-vode/391bdbcb-94fc-406e-be04-9d385b4783f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7fbe4b9-405a-4686-918e-01b1fb8def4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e-sfera.hr/dodatni-digitalni-sadrzaji/b7fbe4b9-405a-4686-918e-01b1fb8def4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ISTRAŽUJEMO</a:t>
            </a:r>
            <a:r>
              <a:rPr lang="hr-HR" b="1" dirty="0" smtClean="0">
                <a:solidFill>
                  <a:srgbClr val="00B050"/>
                </a:solidFill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VODU I SVOJSTVA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16960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1201883"/>
            <a:ext cx="1941984" cy="642941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UZGON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0688"/>
            <a:ext cx="3926240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sila koja raste s porastom dubine vode</a:t>
            </a:r>
            <a:endParaRPr lang="hr-HR" dirty="0"/>
          </a:p>
          <a:p>
            <a:r>
              <a:rPr lang="hr-HR" dirty="0" smtClean="0"/>
              <a:t>- opažamo je dok </a:t>
            </a:r>
            <a:r>
              <a:rPr lang="hr-HR" b="1" dirty="0" smtClean="0"/>
              <a:t>ronimo</a:t>
            </a:r>
            <a:r>
              <a:rPr lang="hr-HR" dirty="0" smtClean="0"/>
              <a:t>: što smo dublje, jače nam pritišće masku uz lice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1785926"/>
            <a:ext cx="6157349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sila </a:t>
            </a:r>
            <a:r>
              <a:rPr lang="hr-HR" dirty="0"/>
              <a:t>u vodi koja uronjene </a:t>
            </a:r>
            <a:r>
              <a:rPr lang="hr-HR" dirty="0" smtClean="0"/>
              <a:t>predmete  podiže </a:t>
            </a:r>
            <a:r>
              <a:rPr lang="hr-HR" dirty="0"/>
              <a:t>prema</a:t>
            </a:r>
            <a:r>
              <a:rPr lang="hr-HR" b="1" dirty="0"/>
              <a:t> </a:t>
            </a:r>
            <a:r>
              <a:rPr lang="hr-HR" b="1" dirty="0" smtClean="0"/>
              <a:t>gore </a:t>
            </a:r>
            <a:r>
              <a:rPr lang="hr-HR" dirty="0" smtClean="0"/>
              <a:t>(na površinu)</a:t>
            </a:r>
            <a:endParaRPr lang="hr-HR" b="1" dirty="0"/>
          </a:p>
          <a:p>
            <a:r>
              <a:rPr lang="hr-HR" dirty="0" smtClean="0"/>
              <a:t>- prividno </a:t>
            </a:r>
            <a:r>
              <a:rPr lang="hr-HR" dirty="0"/>
              <a:t>smanjuje masu </a:t>
            </a:r>
            <a:r>
              <a:rPr lang="hr-HR" dirty="0" smtClean="0"/>
              <a:t>predmeta ili </a:t>
            </a:r>
            <a:r>
              <a:rPr lang="hr-HR" dirty="0"/>
              <a:t>živog </a:t>
            </a:r>
            <a:r>
              <a:rPr lang="hr-HR" dirty="0" smtClean="0"/>
              <a:t>bića</a:t>
            </a:r>
            <a:endParaRPr lang="hr-HR" dirty="0"/>
          </a:p>
          <a:p>
            <a:r>
              <a:rPr lang="hr-HR" dirty="0"/>
              <a:t>-što je više </a:t>
            </a:r>
            <a:r>
              <a:rPr lang="hr-HR" b="1" dirty="0" smtClean="0"/>
              <a:t>otopljenih tvari </a:t>
            </a:r>
            <a:r>
              <a:rPr lang="hr-HR" dirty="0" smtClean="0"/>
              <a:t>u </a:t>
            </a:r>
            <a:r>
              <a:rPr lang="hr-HR" dirty="0"/>
              <a:t>vodi raste njezina </a:t>
            </a:r>
            <a:r>
              <a:rPr lang="hr-HR" b="1" dirty="0" smtClean="0"/>
              <a:t>gustoća </a:t>
            </a:r>
            <a:r>
              <a:rPr lang="hr-HR" dirty="0" smtClean="0"/>
              <a:t>i</a:t>
            </a:r>
            <a:r>
              <a:rPr lang="hr-HR" b="1" dirty="0" smtClean="0"/>
              <a:t> uzgon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8106"/>
          <a:stretch>
            <a:fillRect/>
          </a:stretch>
        </p:blipFill>
        <p:spPr bwMode="auto">
          <a:xfrm>
            <a:off x="3393881" y="3356992"/>
            <a:ext cx="5614115" cy="335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6228020"/>
            <a:ext cx="51125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MRTVO </a:t>
            </a:r>
            <a:r>
              <a:rPr lang="hr-HR" dirty="0" smtClean="0">
                <a:solidFill>
                  <a:schemeClr val="bg1"/>
                </a:solidFill>
              </a:rPr>
              <a:t>MORE – šest </a:t>
            </a:r>
            <a:r>
              <a:rPr lang="hr-HR" dirty="0">
                <a:solidFill>
                  <a:schemeClr val="bg1"/>
                </a:solidFill>
              </a:rPr>
              <a:t>puta slanije i gušće od Jadrana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2406949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RB str. 33  </a:t>
            </a:r>
            <a:r>
              <a:rPr lang="hr-HR" dirty="0" smtClean="0">
                <a:solidFill>
                  <a:srgbClr val="2E859C"/>
                </a:solidFill>
              </a:rPr>
              <a:t>Pluta ili tone</a:t>
            </a:r>
            <a:endParaRPr lang="en-US" dirty="0">
              <a:solidFill>
                <a:srgbClr val="2E859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0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4BACC6">
                    <a:lumMod val="75000"/>
                  </a:srgbClr>
                </a:solidFill>
                <a:ea typeface="+mj-ea"/>
                <a:cs typeface="+mj-cs"/>
              </a:rPr>
              <a:t>TLAK</a:t>
            </a:r>
            <a:endParaRPr lang="hr-HR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5157192"/>
            <a:ext cx="792088" cy="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437706" cy="571504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VODE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U PRIRODI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941168"/>
            <a:ext cx="1557386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2E859C"/>
                </a:solidFill>
              </a:rPr>
              <a:t> SLANE VODE </a:t>
            </a:r>
            <a:endParaRPr lang="en-US" dirty="0">
              <a:solidFill>
                <a:srgbClr val="2E859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441599" cy="345638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29149"/>
            <a:ext cx="4284861" cy="341201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75656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2E859C"/>
                </a:solidFill>
              </a:rPr>
              <a:t>SLATKE VODE </a:t>
            </a:r>
            <a:endParaRPr lang="hr-HR" dirty="0">
              <a:solidFill>
                <a:srgbClr val="2E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941168"/>
            <a:ext cx="686557" cy="67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2282096"/>
            <a:ext cx="2928958" cy="19389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TVRDA </a:t>
            </a:r>
            <a:r>
              <a:rPr lang="hr-HR" sz="2400" b="1" dirty="0"/>
              <a:t>VODE</a:t>
            </a:r>
            <a:r>
              <a:rPr lang="hr-HR" sz="2400" dirty="0"/>
              <a:t>:</a:t>
            </a:r>
          </a:p>
          <a:p>
            <a:r>
              <a:rPr lang="hr-HR" sz="2400" dirty="0" smtClean="0"/>
              <a:t>- morska </a:t>
            </a:r>
            <a:r>
              <a:rPr lang="hr-HR" sz="2400" dirty="0"/>
              <a:t>voda</a:t>
            </a:r>
          </a:p>
          <a:p>
            <a:r>
              <a:rPr lang="hr-HR" sz="2400" dirty="0" smtClean="0"/>
              <a:t>- izvorska </a:t>
            </a:r>
            <a:r>
              <a:rPr lang="hr-HR" sz="2400" dirty="0"/>
              <a:t>voda</a:t>
            </a:r>
          </a:p>
          <a:p>
            <a:r>
              <a:rPr lang="hr-HR" sz="2400" dirty="0" smtClean="0"/>
              <a:t>- vodovodna </a:t>
            </a:r>
            <a:r>
              <a:rPr lang="hr-HR" sz="2400" dirty="0"/>
              <a:t>voda</a:t>
            </a:r>
          </a:p>
          <a:p>
            <a:r>
              <a:rPr lang="hr-HR" sz="2400" dirty="0" smtClean="0"/>
              <a:t>- mineralna </a:t>
            </a:r>
            <a:r>
              <a:rPr lang="hr-HR" sz="2400" dirty="0"/>
              <a:t>voda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780928"/>
            <a:ext cx="2597988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     </a:t>
            </a:r>
            <a:r>
              <a:rPr lang="hr-HR" sz="2400" b="1" dirty="0" smtClean="0"/>
              <a:t>MEKA </a:t>
            </a:r>
            <a:r>
              <a:rPr lang="hr-HR" sz="2400" b="1" dirty="0"/>
              <a:t>VODE</a:t>
            </a:r>
            <a:r>
              <a:rPr lang="hr-HR" sz="2400" dirty="0"/>
              <a:t>:</a:t>
            </a:r>
          </a:p>
          <a:p>
            <a:r>
              <a:rPr lang="hr-HR" sz="2400" dirty="0" smtClean="0"/>
              <a:t>- padaline </a:t>
            </a:r>
            <a:r>
              <a:rPr lang="hr-HR" sz="2400" dirty="0" err="1"/>
              <a:t>npr</a:t>
            </a:r>
            <a:r>
              <a:rPr lang="hr-HR" sz="2400" dirty="0"/>
              <a:t>. </a:t>
            </a:r>
            <a:r>
              <a:rPr lang="hr-HR" sz="2400" dirty="0" smtClean="0"/>
              <a:t>kiša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3728" t="12142" r="20728" b="9089"/>
          <a:stretch>
            <a:fillRect/>
          </a:stretch>
        </p:blipFill>
        <p:spPr bwMode="auto">
          <a:xfrm>
            <a:off x="7740352" y="4005064"/>
            <a:ext cx="1080120" cy="25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3528" y="5589240"/>
            <a:ext cx="216024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4"/>
              </a:rPr>
              <a:t>Kviz: Provjeri znanje</a:t>
            </a:r>
            <a:endParaRPr lang="hr-HR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15616" y="260648"/>
            <a:ext cx="4437706" cy="57150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VODE U PRIRODI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2E859C"/>
                </a:solidFill>
              </a:rPr>
              <a:t>Kamenac</a:t>
            </a:r>
            <a:r>
              <a:rPr lang="hr-HR" dirty="0" smtClean="0"/>
              <a:t> na grijaču perilice</a:t>
            </a:r>
            <a:endParaRPr lang="hr-H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12160" y="5949280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778" y="1988840"/>
            <a:ext cx="4357718" cy="114300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AGREGACIJSKA</a:t>
            </a:r>
            <a:br>
              <a:rPr lang="hr-H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STANJA 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3140" y="3212976"/>
            <a:ext cx="4463356" cy="1500198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chemeClr val="tx1"/>
                </a:solidFill>
              </a:rPr>
              <a:t>- postojanje </a:t>
            </a:r>
            <a:r>
              <a:rPr lang="hr-HR" sz="2000" dirty="0" err="1" smtClean="0">
                <a:solidFill>
                  <a:schemeClr val="tx1"/>
                </a:solidFill>
              </a:rPr>
              <a:t>agregacijskih</a:t>
            </a:r>
            <a:r>
              <a:rPr lang="hr-HR" sz="2000" dirty="0" smtClean="0">
                <a:solidFill>
                  <a:schemeClr val="tx1"/>
                </a:solidFill>
              </a:rPr>
              <a:t> stanja </a:t>
            </a:r>
            <a:r>
              <a:rPr lang="hr-HR" sz="2000" dirty="0">
                <a:solidFill>
                  <a:schemeClr val="tx1"/>
                </a:solidFill>
              </a:rPr>
              <a:t>vode posljedica je različito velikih </a:t>
            </a:r>
            <a:r>
              <a:rPr lang="hr-HR" sz="2000" b="1" dirty="0">
                <a:solidFill>
                  <a:schemeClr val="tx1"/>
                </a:solidFill>
              </a:rPr>
              <a:t>prostora</a:t>
            </a:r>
            <a:r>
              <a:rPr lang="hr-HR" sz="2000" dirty="0">
                <a:solidFill>
                  <a:schemeClr val="tx1"/>
                </a:solidFill>
              </a:rPr>
              <a:t> između čestica vode u svakom </a:t>
            </a:r>
            <a:r>
              <a:rPr lang="hr-HR" sz="2000" dirty="0" err="1" smtClean="0">
                <a:solidFill>
                  <a:schemeClr val="tx1"/>
                </a:solidFill>
              </a:rPr>
              <a:t>agregacijskom</a:t>
            </a:r>
            <a:r>
              <a:rPr lang="hr-HR" sz="2000" dirty="0" smtClean="0">
                <a:solidFill>
                  <a:schemeClr val="tx1"/>
                </a:solidFill>
              </a:rPr>
              <a:t> stanju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scoric\Desktop\pri 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429124" cy="5849888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717032"/>
            <a:ext cx="13133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tekuća voda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5771"/>
          <a:stretch>
            <a:fillRect/>
          </a:stretch>
        </p:blipFill>
        <p:spPr bwMode="auto">
          <a:xfrm>
            <a:off x="179512" y="260648"/>
            <a:ext cx="2903709" cy="2124000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599" t="22121" r="14881" b="12268"/>
          <a:stretch>
            <a:fillRect/>
          </a:stretch>
        </p:blipFill>
        <p:spPr bwMode="auto">
          <a:xfrm>
            <a:off x="3491880" y="2564904"/>
            <a:ext cx="2952328" cy="1940101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2085257" cy="2950638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59832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E859C"/>
                </a:solidFill>
              </a:rPr>
              <a:t>TEKUĆA VODA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E859C"/>
                </a:solidFill>
              </a:rPr>
              <a:t>PLINOVITA VODA – vodena para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E859C"/>
                </a:solidFill>
              </a:rPr>
              <a:t>KRUTA VODA - led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21297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- plinovito </a:t>
            </a:r>
            <a:r>
              <a:rPr lang="hr-HR" dirty="0"/>
              <a:t>stanje </a:t>
            </a:r>
            <a:r>
              <a:rPr lang="hr-HR" dirty="0" smtClean="0"/>
              <a:t>vode (</a:t>
            </a:r>
            <a:r>
              <a:rPr lang="hr-HR" b="1" dirty="0" smtClean="0"/>
              <a:t>vodenu paru) </a:t>
            </a:r>
            <a:r>
              <a:rPr lang="hr-HR" dirty="0" smtClean="0"/>
              <a:t>ne vidimo, ali vidimo </a:t>
            </a:r>
            <a:r>
              <a:rPr lang="hr-HR" dirty="0"/>
              <a:t>kada od nje </a:t>
            </a:r>
            <a:r>
              <a:rPr lang="hr-HR" dirty="0" smtClean="0"/>
              <a:t>nastanu </a:t>
            </a:r>
            <a:r>
              <a:rPr lang="hr-HR" b="1" dirty="0"/>
              <a:t>oblaci</a:t>
            </a:r>
            <a:r>
              <a:rPr lang="hr-HR" dirty="0"/>
              <a:t> ili </a:t>
            </a:r>
            <a:r>
              <a:rPr lang="hr-HR" b="1" dirty="0" smtClean="0"/>
              <a:t>magla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982544" cy="69670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KRUŽENJE VODE U PRIRODI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43602" cy="342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5517232"/>
            <a:ext cx="132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VIZUALNO +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3635896" y="537321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4572032" cy="714379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SVOJSTVA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163618" cy="150019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>
                <a:solidFill>
                  <a:schemeClr val="tx1"/>
                </a:solidFill>
              </a:rPr>
              <a:t>- tekućina </a:t>
            </a:r>
            <a:r>
              <a:rPr lang="hr-HR" dirty="0">
                <a:solidFill>
                  <a:schemeClr val="tx1"/>
                </a:solidFill>
              </a:rPr>
              <a:t>bez boje, okusa i mirisa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- veće </a:t>
            </a:r>
            <a:r>
              <a:rPr lang="hr-HR" b="1" dirty="0">
                <a:solidFill>
                  <a:schemeClr val="tx1"/>
                </a:solidFill>
              </a:rPr>
              <a:t>gustoće</a:t>
            </a:r>
            <a:r>
              <a:rPr lang="hr-HR" dirty="0">
                <a:solidFill>
                  <a:schemeClr val="tx1"/>
                </a:solidFill>
              </a:rPr>
              <a:t> od zraka =&gt; pruža veći </a:t>
            </a:r>
            <a:r>
              <a:rPr lang="hr-HR" b="1" dirty="0" smtClean="0">
                <a:solidFill>
                  <a:schemeClr val="tx1"/>
                </a:solidFill>
              </a:rPr>
              <a:t>otpor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kada hodamo/trčimo kroz nju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643602" cy="378121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5000628" cy="85723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ZALEĐIVANJE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204864"/>
            <a:ext cx="5112568" cy="2071702"/>
          </a:xfr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solidFill>
                  <a:schemeClr val="tx1"/>
                </a:solidFill>
              </a:rPr>
              <a:t>- voda </a:t>
            </a:r>
            <a:r>
              <a:rPr lang="hr-HR" sz="2400" dirty="0">
                <a:solidFill>
                  <a:schemeClr val="tx1"/>
                </a:solidFill>
              </a:rPr>
              <a:t>se ledi odozgo prema </a:t>
            </a:r>
            <a:r>
              <a:rPr lang="hr-HR" sz="2400" dirty="0" smtClean="0">
                <a:solidFill>
                  <a:schemeClr val="tx1"/>
                </a:solidFill>
              </a:rPr>
              <a:t>dolje</a:t>
            </a:r>
            <a:endParaRPr lang="hr-HR" sz="2400" dirty="0">
              <a:solidFill>
                <a:schemeClr val="tx1"/>
              </a:solidFill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</a:rPr>
              <a:t>- ispod </a:t>
            </a:r>
            <a:r>
              <a:rPr lang="hr-HR" sz="2400" dirty="0">
                <a:solidFill>
                  <a:schemeClr val="tx1"/>
                </a:solidFill>
              </a:rPr>
              <a:t>sloja </a:t>
            </a:r>
            <a:r>
              <a:rPr lang="hr-HR" sz="2400" b="1" dirty="0" smtClean="0">
                <a:solidFill>
                  <a:schemeClr val="tx1"/>
                </a:solidFill>
              </a:rPr>
              <a:t>leda</a:t>
            </a:r>
            <a:r>
              <a:rPr lang="hr-HR" sz="2400" dirty="0" smtClean="0">
                <a:solidFill>
                  <a:schemeClr val="tx1"/>
                </a:solidFill>
              </a:rPr>
              <a:t> voda je </a:t>
            </a:r>
            <a:r>
              <a:rPr lang="hr-HR" sz="2400" dirty="0">
                <a:solidFill>
                  <a:schemeClr val="tx1"/>
                </a:solidFill>
              </a:rPr>
              <a:t>u tekućem </a:t>
            </a:r>
            <a:r>
              <a:rPr lang="hr-HR" sz="2400" dirty="0" err="1">
                <a:solidFill>
                  <a:schemeClr val="tx1"/>
                </a:solidFill>
              </a:rPr>
              <a:t>agregacijskom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stanju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</a:rPr>
              <a:t>- u </a:t>
            </a:r>
            <a:r>
              <a:rPr lang="hr-HR" sz="2400" dirty="0">
                <a:solidFill>
                  <a:schemeClr val="tx1"/>
                </a:solidFill>
              </a:rPr>
              <a:t>tekućoj </a:t>
            </a:r>
            <a:r>
              <a:rPr lang="hr-HR" sz="2400" dirty="0" smtClean="0">
                <a:solidFill>
                  <a:schemeClr val="tx1"/>
                </a:solidFill>
              </a:rPr>
              <a:t>vodi, ispod leda, vodeni organizmi mogu preživjeti zimu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5576" y="1412776"/>
            <a:ext cx="2376264" cy="3960440"/>
            <a:chOff x="755576" y="1412776"/>
            <a:chExt cx="2376264" cy="39604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766" t="7522" r="19149" b="11242"/>
            <a:stretch>
              <a:fillRect/>
            </a:stretch>
          </p:blipFill>
          <p:spPr bwMode="auto">
            <a:xfrm>
              <a:off x="755576" y="1412776"/>
              <a:ext cx="2304256" cy="3888432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628176" y="3140968"/>
              <a:ext cx="50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0°C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8" y="3526557"/>
              <a:ext cx="64654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  1°C</a:t>
              </a:r>
            </a:p>
            <a:p>
              <a:endParaRPr lang="hr-HR" sz="1200" dirty="0"/>
            </a:p>
            <a:p>
              <a:r>
                <a:rPr lang="hr-HR" dirty="0"/>
                <a:t>  2°C</a:t>
              </a:r>
            </a:p>
            <a:p>
              <a:endParaRPr lang="hr-HR" sz="1200" dirty="0"/>
            </a:p>
            <a:p>
              <a:r>
                <a:rPr lang="hr-HR" dirty="0"/>
                <a:t>  3°C</a:t>
              </a:r>
            </a:p>
            <a:p>
              <a:endParaRPr lang="hr-HR" sz="1400" dirty="0"/>
            </a:p>
            <a:p>
              <a:r>
                <a:rPr lang="hr-HR" dirty="0"/>
                <a:t>  4°C</a:t>
              </a:r>
              <a:endParaRPr lang="en-US" dirty="0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b="26692"/>
          <a:stretch>
            <a:fillRect/>
          </a:stretch>
        </p:blipFill>
        <p:spPr bwMode="auto">
          <a:xfrm>
            <a:off x="6876256" y="4869160"/>
            <a:ext cx="1666029" cy="1728192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8" y="1500174"/>
            <a:ext cx="24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DDS: ZANIMLJIVOSTI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05" t="10595" r="7418" b="5990"/>
          <a:stretch>
            <a:fillRect/>
          </a:stretch>
        </p:blipFill>
        <p:spPr bwMode="auto">
          <a:xfrm>
            <a:off x="6588224" y="764704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60040" y="1988840"/>
            <a:ext cx="8388424" cy="3528392"/>
            <a:chOff x="179512" y="2276872"/>
            <a:chExt cx="8388424" cy="35283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94" r="2321" b="15638"/>
            <a:stretch>
              <a:fillRect/>
            </a:stretch>
          </p:blipFill>
          <p:spPr bwMode="auto">
            <a:xfrm>
              <a:off x="3491880" y="2276872"/>
              <a:ext cx="5076056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79512" y="3212976"/>
              <a:ext cx="31455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ZONA </a:t>
              </a:r>
              <a:r>
                <a:rPr lang="hr-HR" dirty="0" smtClean="0"/>
                <a:t>SVJETLOSTI, do 50 m</a:t>
              </a:r>
              <a:endParaRPr lang="hr-HR" dirty="0"/>
            </a:p>
            <a:p>
              <a:endParaRPr lang="hr-HR" dirty="0"/>
            </a:p>
            <a:p>
              <a:r>
                <a:rPr lang="hr-HR" dirty="0"/>
                <a:t>ZONA </a:t>
              </a:r>
              <a:r>
                <a:rPr lang="hr-HR" dirty="0" smtClean="0"/>
                <a:t>SUMRAKA, 50-200 m</a:t>
              </a:r>
              <a:endParaRPr lang="hr-HR" dirty="0"/>
            </a:p>
            <a:p>
              <a:r>
                <a:rPr lang="hr-HR" dirty="0"/>
                <a:t>    </a:t>
              </a:r>
            </a:p>
            <a:p>
              <a:endParaRPr lang="hr-HR" dirty="0"/>
            </a:p>
            <a:p>
              <a:r>
                <a:rPr lang="hr-HR" dirty="0"/>
                <a:t>ZONA POTPUNE </a:t>
              </a:r>
              <a:r>
                <a:rPr lang="hr-HR" dirty="0" smtClean="0"/>
                <a:t>TAME, &gt; 200 m</a:t>
              </a:r>
              <a:endParaRPr lang="hr-HR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03848" y="3429000"/>
              <a:ext cx="90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203848" y="3933056"/>
              <a:ext cx="90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75856" y="4797152"/>
              <a:ext cx="82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572132" cy="785794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PROZIRNOST 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272" y="1124744"/>
            <a:ext cx="1584176" cy="122413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hr-HR" sz="2000" dirty="0" smtClean="0">
                <a:solidFill>
                  <a:schemeClr val="tx1"/>
                </a:solidFill>
              </a:rPr>
              <a:t>ovisi </a:t>
            </a:r>
            <a:r>
              <a:rPr lang="hr-HR" sz="2000" dirty="0">
                <a:solidFill>
                  <a:schemeClr val="tx1"/>
                </a:solidFill>
              </a:rPr>
              <a:t>o:</a:t>
            </a:r>
          </a:p>
          <a:p>
            <a:pPr algn="just"/>
            <a:r>
              <a:rPr lang="hr-HR" sz="2000" dirty="0" smtClean="0">
                <a:solidFill>
                  <a:schemeClr val="tx1"/>
                </a:solidFill>
              </a:rPr>
              <a:t>- čistoći </a:t>
            </a:r>
            <a:r>
              <a:rPr lang="hr-HR" sz="2000" dirty="0">
                <a:solidFill>
                  <a:schemeClr val="tx1"/>
                </a:solidFill>
              </a:rPr>
              <a:t>vode</a:t>
            </a:r>
          </a:p>
          <a:p>
            <a:pPr algn="just"/>
            <a:r>
              <a:rPr lang="hr-HR" sz="2000" dirty="0" smtClean="0">
                <a:solidFill>
                  <a:schemeClr val="tx1"/>
                </a:solidFill>
              </a:rPr>
              <a:t>- dubini </a:t>
            </a:r>
            <a:r>
              <a:rPr lang="hr-HR" sz="2000" dirty="0">
                <a:solidFill>
                  <a:schemeClr val="tx1"/>
                </a:solidFill>
              </a:rPr>
              <a:t>vode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5949280"/>
            <a:ext cx="722712" cy="6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79712" y="5805264"/>
            <a:ext cx="642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ISTRAŽI: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RB str. 32</a:t>
            </a:r>
          </a:p>
          <a:p>
            <a:r>
              <a:rPr lang="hr-HR" dirty="0" smtClean="0"/>
              <a:t>Istraži ovisi li prozirnost vode u čaši o tvarima koje stavimo u 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571481"/>
            <a:ext cx="5429288" cy="642941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5">
                    <a:lumMod val="75000"/>
                  </a:schemeClr>
                </a:solidFill>
              </a:rPr>
              <a:t>POVRŠINSKA NAPETOST VODE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7819802" cy="1143008"/>
          </a:xfrm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solidFill>
                  <a:schemeClr val="tx1"/>
                </a:solidFill>
              </a:rPr>
              <a:t>- čestice </a:t>
            </a:r>
            <a:r>
              <a:rPr lang="hr-HR" sz="2400" b="1" dirty="0">
                <a:solidFill>
                  <a:schemeClr val="tx1"/>
                </a:solidFill>
              </a:rPr>
              <a:t>na površini vode </a:t>
            </a:r>
            <a:r>
              <a:rPr lang="hr-HR" sz="2400" dirty="0">
                <a:solidFill>
                  <a:schemeClr val="tx1"/>
                </a:solidFill>
              </a:rPr>
              <a:t>jače su međusobno povezane nego što su čestice vode povezane sa zrakom =&gt; zbog toga nastaje </a:t>
            </a:r>
            <a:r>
              <a:rPr lang="hr-HR" sz="2400" b="1" dirty="0" smtClean="0">
                <a:solidFill>
                  <a:schemeClr val="tx1"/>
                </a:solidFill>
              </a:rPr>
              <a:t>površinska napetost vode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85926"/>
            <a:ext cx="4071934" cy="316110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357687" cy="314166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79912" y="50131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E859C"/>
                </a:solidFill>
              </a:rPr>
              <a:t>GAZIVODA</a:t>
            </a:r>
            <a:endParaRPr lang="en-US" b="1" dirty="0">
              <a:solidFill>
                <a:srgbClr val="2E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568863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/>
              <a:t>Možeš li pomoću obične menzure i vode izmjeriti volumen </a:t>
            </a:r>
            <a:r>
              <a:rPr lang="hr-HR" dirty="0" smtClean="0"/>
              <a:t>krumpira, jabuke ili kruške?</a:t>
            </a:r>
          </a:p>
          <a:p>
            <a:r>
              <a:rPr lang="hr-HR" dirty="0" smtClean="0"/>
              <a:t>Zašto brod od željeza neće potonuti, a željezni čavao hoće?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52736"/>
            <a:ext cx="792088" cy="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046" t="6081" r="19982" b="569"/>
          <a:stretch>
            <a:fillRect/>
          </a:stretch>
        </p:blipFill>
        <p:spPr bwMode="auto">
          <a:xfrm>
            <a:off x="251520" y="2636912"/>
            <a:ext cx="2582069" cy="2880000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800" t="9600" r="2802" b="6402"/>
          <a:stretch>
            <a:fillRect/>
          </a:stretch>
        </p:blipFill>
        <p:spPr bwMode="auto">
          <a:xfrm>
            <a:off x="6948264" y="2636912"/>
            <a:ext cx="1974857" cy="2880000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5539" t="5418" r="16423" b="11064"/>
          <a:stretch>
            <a:fillRect/>
          </a:stretch>
        </p:blipFill>
        <p:spPr bwMode="auto">
          <a:xfrm>
            <a:off x="3563888" y="2636912"/>
            <a:ext cx="2681379" cy="2880000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ISTRAŽUJEMO VODU I SVOJSTVA VODE</vt:lpstr>
      <vt:lpstr>AGREGACIJSKA STANJA  VODE</vt:lpstr>
      <vt:lpstr>Slide 3</vt:lpstr>
      <vt:lpstr>KRUŽENJE VODE U PRIRODI</vt:lpstr>
      <vt:lpstr>SVOJSTVA VODE</vt:lpstr>
      <vt:lpstr>ZALEĐIVANJE VODE</vt:lpstr>
      <vt:lpstr>PROZIRNOST  VODE</vt:lpstr>
      <vt:lpstr>POVRŠINSKA NAPETOST VODE</vt:lpstr>
      <vt:lpstr>Slide 9</vt:lpstr>
      <vt:lpstr>UZGON</vt:lpstr>
      <vt:lpstr>VODE U PRIRODI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ISTRAŽUJEM VODU I SVOJSTVA VODE</dc:title>
  <dc:creator>Windows User</dc:creator>
  <cp:lastModifiedBy>sk-imahecic</cp:lastModifiedBy>
  <cp:revision>46</cp:revision>
  <dcterms:created xsi:type="dcterms:W3CDTF">2019-07-03T17:19:15Z</dcterms:created>
  <dcterms:modified xsi:type="dcterms:W3CDTF">2019-08-02T11:07:31Z</dcterms:modified>
</cp:coreProperties>
</file>